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5" r:id="rId5"/>
    <p:sldId id="266" r:id="rId6"/>
    <p:sldId id="294" r:id="rId7"/>
    <p:sldId id="293" r:id="rId8"/>
    <p:sldId id="267" r:id="rId9"/>
    <p:sldId id="268" r:id="rId10"/>
    <p:sldId id="295" r:id="rId11"/>
    <p:sldId id="296" r:id="rId12"/>
    <p:sldId id="297" r:id="rId13"/>
    <p:sldId id="298" r:id="rId14"/>
    <p:sldId id="318" r:id="rId15"/>
    <p:sldId id="299" r:id="rId16"/>
    <p:sldId id="304" r:id="rId17"/>
    <p:sldId id="305" r:id="rId18"/>
    <p:sldId id="319" r:id="rId19"/>
    <p:sldId id="321" r:id="rId20"/>
    <p:sldId id="316" r:id="rId21"/>
    <p:sldId id="307" r:id="rId22"/>
    <p:sldId id="300" r:id="rId23"/>
    <p:sldId id="310" r:id="rId24"/>
    <p:sldId id="317" r:id="rId25"/>
    <p:sldId id="313" r:id="rId26"/>
    <p:sldId id="312" r:id="rId27"/>
    <p:sldId id="315" r:id="rId28"/>
    <p:sldId id="274" r:id="rId29"/>
    <p:sldId id="275" r:id="rId30"/>
    <p:sldId id="308" r:id="rId31"/>
    <p:sldId id="288" r:id="rId32"/>
    <p:sldId id="272" r:id="rId33"/>
    <p:sldId id="271" r:id="rId34"/>
    <p:sldId id="273" r:id="rId35"/>
    <p:sldId id="32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2" autoAdjust="0"/>
    <p:restoredTop sz="92473" autoAdjust="0"/>
  </p:normalViewPr>
  <p:slideViewPr>
    <p:cSldViewPr>
      <p:cViewPr varScale="1">
        <p:scale>
          <a:sx n="118" d="100"/>
          <a:sy n="118" d="100"/>
        </p:scale>
        <p:origin x="122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spd="slow" advClick="0" advTm="15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file:///C:\Users\1\Desktop\1.mp3" TargetMode="External"/><Relationship Id="rId1" Type="http://schemas.openxmlformats.org/officeDocument/2006/relationships/audio" Target="file:///C:\Users\1\Desktop\Melodiya_-_Dlya_slajd_shou_ili_prezentacij_(iPleer.fm).mp3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0963572">
            <a:off x="4449765" y="3550544"/>
            <a:ext cx="2994112" cy="51459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Дзейтова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079967">
            <a:off x="732859" y="1953160"/>
            <a:ext cx="3454036" cy="13837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noProof="0" dirty="0" smtClean="0">
                <a:solidFill>
                  <a:srgbClr val="C00000"/>
                </a:solidFill>
                <a:ea typeface="+mj-ea"/>
                <a:cs typeface="+mj-cs"/>
              </a:rPr>
              <a:t>Портфолио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Воспитателя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noProof="0" smtClean="0">
                <a:solidFill>
                  <a:srgbClr val="C00000"/>
                </a:solidFill>
                <a:ea typeface="+mj-ea"/>
                <a:cs typeface="+mj-cs"/>
              </a:rPr>
              <a:t>Республика</a:t>
            </a:r>
            <a:r>
              <a:rPr lang="ru-RU" b="1" i="1" dirty="0" smtClean="0">
                <a:solidFill>
                  <a:srgbClr val="C00000"/>
                </a:solidFill>
                <a:ea typeface="+mj-ea"/>
                <a:cs typeface="+mj-cs"/>
              </a:rPr>
              <a:t>  </a:t>
            </a:r>
            <a:r>
              <a:rPr kumimoji="0" lang="ru-RU" b="1" i="1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Ингушетия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C00000"/>
                </a:solidFill>
                <a:ea typeface="+mj-ea"/>
                <a:cs typeface="+mj-cs"/>
              </a:rPr>
              <a:t>ГБДОУ «Детский сад № 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Г. </a:t>
            </a:r>
            <a:r>
              <a:rPr kumimoji="0" lang="ru-RU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Сунжа</a:t>
            </a:r>
            <a:endParaRPr kumimoji="0" lang="ru-RU" b="1" i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rgbClr val="C00000"/>
                </a:solidFill>
                <a:ea typeface="+mj-ea"/>
                <a:cs typeface="+mj-cs"/>
              </a:rPr>
              <a:t>«Радуга детства»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 rot="21006741">
            <a:off x="4913667" y="3900211"/>
            <a:ext cx="2308824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   </a:t>
            </a:r>
            <a:r>
              <a:rPr lang="ru-RU" sz="2400" b="1" i="1" dirty="0" smtClean="0">
                <a:solidFill>
                  <a:srgbClr val="7030A0"/>
                </a:solidFill>
              </a:rPr>
              <a:t>Лидия</a:t>
            </a:r>
            <a:r>
              <a:rPr lang="ru-RU" sz="2400" i="1" dirty="0" smtClean="0"/>
              <a:t>    </a:t>
            </a:r>
            <a:endParaRPr lang="ru-RU" sz="2400" i="1" dirty="0"/>
          </a:p>
        </p:txBody>
      </p:sp>
      <p:sp>
        <p:nvSpPr>
          <p:cNvPr id="6" name="TextBox 5"/>
          <p:cNvSpPr txBox="1"/>
          <p:nvPr/>
        </p:nvSpPr>
        <p:spPr>
          <a:xfrm rot="20892594">
            <a:off x="5985921" y="3698215"/>
            <a:ext cx="2229820" cy="4616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>  Исаевна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900608" y="188640"/>
            <a:ext cx="928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ГБДОУ «Детский сад № 7 г.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Сунжа</a:t>
            </a:r>
            <a:endParaRPr lang="ru-RU" sz="2000" b="1" i="1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</a:rPr>
              <a:t> «Радуга детства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115">
            <a:off x="5143785" y="1027365"/>
            <a:ext cx="1848588" cy="2500700"/>
          </a:xfrm>
          <a:prstGeom prst="rect">
            <a:avLst/>
          </a:prstGeom>
        </p:spPr>
      </p:pic>
    </p:spTree>
  </p:cSld>
  <p:clrMapOvr>
    <a:masterClrMapping/>
  </p:clrMapOvr>
  <p:transition spd="slow" advClick="0" advTm="9949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7992888" cy="3159224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Раздел №2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Результаты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педагогической 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деятельности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Мы обучаемся</a:t>
            </a:r>
            <a:endParaRPr lang="ru-RU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028" name="Picture 4" descr="C:\Users\1\Desktop\SAM_1773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20369928">
            <a:off x="913275" y="2749738"/>
            <a:ext cx="2601658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534">
            <a:off x="838299" y="1436181"/>
            <a:ext cx="2592230" cy="3010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1057406"/>
            <a:ext cx="1440160" cy="2601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78" y="2636912"/>
            <a:ext cx="1492472" cy="2651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59" y="1107168"/>
            <a:ext cx="1481181" cy="2601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574">
            <a:off x="6332849" y="3467479"/>
            <a:ext cx="1447535" cy="2597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183">
            <a:off x="3898916" y="3719802"/>
            <a:ext cx="1797136" cy="2317972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188640"/>
            <a:ext cx="10451504" cy="11430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>Участие в неделе педагогического мастерства</a:t>
            </a:r>
            <a:endParaRPr lang="ru-RU" sz="32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28800"/>
            <a:ext cx="32038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Открытое занятие по ФЭМП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 в  группе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«Сказочное путешествие»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Дата проведения: 10.04.2023 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5437">
            <a:off x="3822840" y="876519"/>
            <a:ext cx="2541058" cy="3494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696">
            <a:off x="2671354" y="4240228"/>
            <a:ext cx="3634933" cy="2219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690">
            <a:off x="5618331" y="1783856"/>
            <a:ext cx="3058485" cy="2293864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439248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Открытое занятие по математике 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в старшей группе  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«Путешествие в страну Математики»</a:t>
            </a:r>
            <a:b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Дата проведения: 14.10.2022 г.</a:t>
            </a:r>
            <a:endParaRPr lang="ru-RU" sz="2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7900">
            <a:off x="5624085" y="-72671"/>
            <a:ext cx="2588915" cy="3560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323">
            <a:off x="3794704" y="2465237"/>
            <a:ext cx="1938711" cy="3185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1" y="3310681"/>
            <a:ext cx="2736629" cy="1712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242">
            <a:off x="6244916" y="3299370"/>
            <a:ext cx="1932797" cy="298628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Выставки и конкурсы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0355">
            <a:off x="958425" y="3989747"/>
            <a:ext cx="1769368" cy="23934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68760"/>
            <a:ext cx="2551153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117">
            <a:off x="6432266" y="1381095"/>
            <a:ext cx="2260775" cy="2698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796">
            <a:off x="520771" y="1347888"/>
            <a:ext cx="1993361" cy="2657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9" b="25670"/>
          <a:stretch/>
        </p:blipFill>
        <p:spPr>
          <a:xfrm>
            <a:off x="3084545" y="4077072"/>
            <a:ext cx="3053680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5" t="3150" r="3945" b="11803"/>
          <a:stretch/>
        </p:blipFill>
        <p:spPr>
          <a:xfrm rot="918485">
            <a:off x="6593460" y="4319475"/>
            <a:ext cx="1964005" cy="2278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5117">
            <a:off x="6500506" y="1395256"/>
            <a:ext cx="2260775" cy="26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375"/>
      </p:ext>
    </p:extLst>
  </p:cSld>
  <p:clrMapOvr>
    <a:masterClrMapping/>
  </p:clrMapOvr>
  <p:transition spd="slow" advClick="0" advTm="15000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Взаимодействие с родителями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995363"/>
            <a:ext cx="2756448" cy="1713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95363"/>
            <a:ext cx="2248304" cy="2038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0538">
            <a:off x="3059925" y="3084234"/>
            <a:ext cx="2369878" cy="2871805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0107">
            <a:off x="810570" y="366569"/>
            <a:ext cx="2695112" cy="3706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7840">
            <a:off x="5415613" y="586953"/>
            <a:ext cx="3069549" cy="4221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55" y="2276872"/>
            <a:ext cx="2774988" cy="3816424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5032" y="0"/>
            <a:ext cx="9289032" cy="634082"/>
          </a:xfrm>
        </p:spPr>
        <p:txBody>
          <a:bodyPr>
            <a:noAutofit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>Участие воспитанников в  мероприятиях</a:t>
            </a:r>
            <a:endParaRPr lang="ru-RU" sz="32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949">
            <a:off x="848095" y="1064328"/>
            <a:ext cx="1987678" cy="3129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74" y="4001216"/>
            <a:ext cx="2692270" cy="2424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6389">
            <a:off x="6664310" y="1198298"/>
            <a:ext cx="1913307" cy="310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27" y="4001217"/>
            <a:ext cx="2328682" cy="24242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09" y="1121902"/>
            <a:ext cx="3193788" cy="2395341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/>
              <a:t>Мероприятия в рамках года педагога и наставника</a:t>
            </a:r>
            <a:endParaRPr lang="ru-RU" sz="36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86" y="1844824"/>
            <a:ext cx="5643627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3662"/>
            <a:ext cx="2304256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15" y="4639988"/>
            <a:ext cx="2627784" cy="1970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4529"/>
            <a:ext cx="2496277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4" y="3212976"/>
            <a:ext cx="2031572" cy="1350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r="20673"/>
          <a:stretch/>
        </p:blipFill>
        <p:spPr>
          <a:xfrm>
            <a:off x="330859" y="4653136"/>
            <a:ext cx="2343632" cy="1800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1" y="4563654"/>
            <a:ext cx="2664296" cy="19794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86" y="3240960"/>
            <a:ext cx="1840653" cy="13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36643"/>
      </p:ext>
    </p:extLst>
  </p:cSld>
  <p:clrMapOvr>
    <a:masterClrMapping/>
  </p:clrMapOvr>
  <p:transition spd="slow" advClick="0" advTm="1500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Региональный конкурс рисунков</a:t>
            </a:r>
            <a:br>
              <a:rPr lang="ru-RU" sz="3200" dirty="0" smtClean="0"/>
            </a:br>
            <a:r>
              <a:rPr lang="ru-RU" sz="3200" dirty="0" smtClean="0"/>
              <a:t>«Мой любимый воспитатель»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6282192" cy="2645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" t="3150" r="4090" b="3402"/>
          <a:stretch/>
        </p:blipFill>
        <p:spPr>
          <a:xfrm rot="16200000">
            <a:off x="780344" y="3280497"/>
            <a:ext cx="2470744" cy="3528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3736" b="1701"/>
          <a:stretch/>
        </p:blipFill>
        <p:spPr>
          <a:xfrm rot="16200000">
            <a:off x="6104619" y="1046441"/>
            <a:ext cx="1981557" cy="2737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16371" r="8913" b="17049"/>
          <a:stretch/>
        </p:blipFill>
        <p:spPr>
          <a:xfrm rot="16200000">
            <a:off x="582048" y="1094109"/>
            <a:ext cx="1859223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4934" r="4590" b="5341"/>
          <a:stretch/>
        </p:blipFill>
        <p:spPr>
          <a:xfrm rot="16200000">
            <a:off x="6096875" y="3941032"/>
            <a:ext cx="1748536" cy="24894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75135597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0800000" flipV="1">
            <a:off x="179512" y="1477818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	Да. это действительно так, воспитателем так же , как и художником, не сможет стать любой человек, который просто получил педагогическое образование. Профессия воспитатель- это призвание, это дар свыше. Воспитывать детей это значит проживать с ними их жизнь, самому становиться ребёнком и вместе с детьми познавать мир, себя, окружающих; добиваться всяческих успехов, переживать вместе какие-то неудачи и радоваться совместным победам.</a:t>
            </a:r>
            <a:endParaRPr lang="ru-RU" b="1" i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Искусство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быть педагогом так же многогранно и сложно, как всякое искусство. В зависимости от обстоятельств воспитателю приходится выступать в разных ролях: он для детей и учитель, который все знает, всему учит, и товарищ по игре, и близкий человек, который все поймет и поможет в любую минуту.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	Воспитатель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должен любить детей, жить для детей – без этого его работа не имеет смысл.  Кроме  того, ему всегда надо помнить о своем долге: ведь государство возложило на него большую ответственность – вырастить из ребенка достойного члена общества.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88640"/>
            <a:ext cx="3888432" cy="1584176"/>
          </a:xfrm>
        </p:spPr>
        <p:txBody>
          <a:bodyPr>
            <a:normAutofit/>
          </a:bodyPr>
          <a:lstStyle/>
          <a:p>
            <a:pPr algn="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«Воспитателем, как и художником, нужно родиться».</a:t>
            </a:r>
            <a:b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Карл Мария фон Вебер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/>
            </a:r>
            <a:br>
              <a:rPr lang="ru-RU" sz="2000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</a:br>
            <a:endParaRPr lang="ru-RU" sz="2000" b="1" i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>          Участие воспитанников в конкурсах</a:t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+mn-lt"/>
              </a:rPr>
            </a:br>
            <a:r>
              <a:rPr lang="ru-RU" sz="3200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+mn-lt"/>
              </a:rPr>
            </a:b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1. </a:t>
            </a:r>
            <a:r>
              <a:rPr lang="ru-RU" sz="2200" dirty="0" err="1" smtClean="0">
                <a:solidFill>
                  <a:srgbClr val="FF0000"/>
                </a:solidFill>
                <a:latin typeface="+mn-lt"/>
              </a:rPr>
              <a:t>Общесадовский</a:t>
            </a: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 конкурс рисунков «Мир космоса»-1 место, апрель 2023 г.</a:t>
            </a:r>
            <a:br>
              <a:rPr lang="ru-RU" sz="2200" dirty="0" smtClean="0">
                <a:solidFill>
                  <a:srgbClr val="FF0000"/>
                </a:solidFill>
                <a:latin typeface="+mn-lt"/>
              </a:rPr>
            </a:b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2. </a:t>
            </a:r>
            <a:r>
              <a:rPr lang="ru-RU" sz="2200" dirty="0" err="1" smtClean="0">
                <a:solidFill>
                  <a:srgbClr val="FF0000"/>
                </a:solidFill>
                <a:latin typeface="+mn-lt"/>
              </a:rPr>
              <a:t>Общесадовский</a:t>
            </a: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 конкурс чтецов, посвящённый неделе детской книги-</a:t>
            </a:r>
            <a:br>
              <a:rPr lang="ru-RU" sz="2200" dirty="0" smtClean="0">
                <a:solidFill>
                  <a:srgbClr val="FF0000"/>
                </a:solidFill>
                <a:latin typeface="+mn-lt"/>
              </a:rPr>
            </a:b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1 место, апрель 2022 г.</a:t>
            </a:r>
            <a:br>
              <a:rPr lang="ru-RU" sz="2200" dirty="0" smtClean="0">
                <a:solidFill>
                  <a:srgbClr val="FF0000"/>
                </a:solidFill>
                <a:latin typeface="+mn-lt"/>
              </a:rPr>
            </a:b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3. Всероссийский дистанционный конкурс «Милая мамочка моя»-</a:t>
            </a:r>
            <a:br>
              <a:rPr lang="ru-RU" sz="2200" dirty="0" smtClean="0">
                <a:solidFill>
                  <a:srgbClr val="FF0000"/>
                </a:solidFill>
                <a:latin typeface="+mn-lt"/>
              </a:rPr>
            </a:b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1 место, ноябрь 2022 г.</a:t>
            </a:r>
            <a:br>
              <a:rPr lang="ru-RU" sz="2200" dirty="0" smtClean="0">
                <a:solidFill>
                  <a:srgbClr val="FF0000"/>
                </a:solidFill>
                <a:latin typeface="+mn-lt"/>
              </a:rPr>
            </a:b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4. Всероссийская онлайн-олимпиада «Что мы знаем о войне»-1 место, май 2023 г</a:t>
            </a:r>
            <a:br>
              <a:rPr lang="ru-RU" sz="2200" dirty="0" smtClean="0">
                <a:solidFill>
                  <a:srgbClr val="FF0000"/>
                </a:solidFill>
                <a:latin typeface="+mn-lt"/>
              </a:rPr>
            </a:br>
            <a:r>
              <a:rPr lang="ru-RU" sz="2200" dirty="0" smtClean="0">
                <a:solidFill>
                  <a:srgbClr val="FF0000"/>
                </a:solidFill>
                <a:latin typeface="+mn-lt"/>
              </a:rPr>
              <a:t>Всероссийский конкурс рисунков «Мой любимый воспитатель»-1 место, май 2023 г.</a:t>
            </a:r>
            <a:r>
              <a:rPr lang="ru-RU" sz="3600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+mn-lt"/>
              </a:rPr>
            </a:b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274347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54">
            <a:off x="505368" y="409038"/>
            <a:ext cx="2016224" cy="2772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73" y="341622"/>
            <a:ext cx="2012607" cy="2907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52936"/>
            <a:ext cx="2199047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140">
            <a:off x="5745780" y="419962"/>
            <a:ext cx="2303764" cy="3168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26" y="3003890"/>
            <a:ext cx="2024714" cy="2864457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44824"/>
            <a:ext cx="7056784" cy="2736304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Раздел №3</a:t>
            </a:r>
            <a:b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«Научно - методическая деятельность»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315416"/>
            <a:ext cx="856895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Нормативно-правовая база деятельности педагога дошкольного образовательного учреждения</a:t>
            </a:r>
          </a:p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80727"/>
            <a:ext cx="828092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+mj-lt"/>
            </a:endParaRPr>
          </a:p>
          <a:p>
            <a:endParaRPr lang="ru-RU" sz="1600" dirty="0">
              <a:latin typeface="+mj-lt"/>
            </a:endParaRPr>
          </a:p>
          <a:p>
            <a:r>
              <a:rPr lang="ru-RU" sz="1600" dirty="0" smtClean="0">
                <a:latin typeface="+mj-lt"/>
              </a:rPr>
              <a:t>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1. Федеральный закон от 29.12.2012 № 273—ФЗ (ред. от 03.07.2016) "Об образовании в Российской Федерации" ( с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изм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.  и доп. вступ. в силу с 15.07.2016)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2. Комментарий к Федеральному закону от "29" декабря 2012 г. № 273—ФЗ «Об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образовании в Российской Федерации» (поглавный) /Под ред. В.Е. Усанова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3. Приказ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Минобрнауки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России от 17 октября 2013г. № 1155 ""Об утверждении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федерального государственного образовательного стандарта  дошкольного образования”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4. Комментарии к ФГОС дошкольного образования.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Минобрнауки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России от 28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февраля 2014 года. № 08-249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5. Приказ Министерства  образования и науки Российской Федерации (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Минобрнауки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России) от30 августа 2013 г. № 1014 г. Москва "Об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дошкольного образования"</a:t>
            </a:r>
          </a:p>
          <a:p>
            <a:endParaRPr lang="ru-RU" sz="1600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315416"/>
            <a:ext cx="85689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Нормативно-правовая база деятельности педагога дошкольного образовательного учреждения</a:t>
            </a:r>
          </a:p>
          <a:p>
            <a:pPr algn="ctr"/>
            <a:endParaRPr lang="ru-RU" sz="2400" b="1" i="1" dirty="0">
              <a:solidFill>
                <a:srgbClr val="FF0000"/>
              </a:solidFill>
            </a:endParaRPr>
          </a:p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endParaRPr lang="ru-RU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80727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 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6. Приказ </a:t>
            </a:r>
            <a:r>
              <a:rPr lang="ru-RU" sz="1600" dirty="0" err="1">
                <a:solidFill>
                  <a:schemeClr val="accent3">
                    <a:lumMod val="50000"/>
                  </a:schemeClr>
                </a:solidFill>
              </a:rPr>
              <a:t>Минобрнауки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 России от 7 апреля 2014 г. №176 "Об утверждении Порядка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проведения аттестации педагогических работников организаций, осуществляющих образовательную деятельность" (Зарегистрировано Минюстом России 23 мая 2014 г., регистрационный № 32408)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7. Федеральный закон от 24.07.1998 № 124-ФЗ (ред. от 28.11.2015) "Об основных гарантиях прав ребенка в Российской Федерации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"</a:t>
            </a:r>
            <a:endParaRPr lang="ru-RU" sz="1600" dirty="0">
              <a:latin typeface="+mj-lt"/>
            </a:endParaRPr>
          </a:p>
          <a:p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8. Конституция РФ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9. Трудовой Кодекс.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10. Конвенция о правах ребёнка.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11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Устав ГБДОУ «Детский сад № 7 г. </a:t>
            </a:r>
            <a:r>
              <a:rPr lang="ru-RU" sz="1600" dirty="0" err="1">
                <a:solidFill>
                  <a:schemeClr val="accent3">
                    <a:lumMod val="50000"/>
                  </a:schemeClr>
                </a:solidFill>
              </a:rPr>
              <a:t>Сунжа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 «Радуга детства»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4322907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Самообразование педагога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 smtClean="0"/>
              <a:t>Тема:</a:t>
            </a:r>
            <a:r>
              <a:rPr lang="ru-RU" dirty="0" smtClean="0"/>
              <a:t> «Сенсорное воспитание детей через дидактические игры»</a:t>
            </a:r>
          </a:p>
          <a:p>
            <a:r>
              <a:rPr lang="ru-RU" u="sng" dirty="0" smtClean="0"/>
              <a:t>Цель:</a:t>
            </a:r>
            <a:r>
              <a:rPr lang="ru-RU" dirty="0" smtClean="0"/>
              <a:t> повышение своего теоретического уровня, профессионального мастерства и компетентности.</a:t>
            </a:r>
          </a:p>
          <a:p>
            <a:r>
              <a:rPr lang="ru-RU" u="sng" dirty="0" smtClean="0"/>
              <a:t>Задачи.</a:t>
            </a:r>
            <a:endParaRPr lang="ru-RU" dirty="0" smtClean="0"/>
          </a:p>
          <a:p>
            <a:r>
              <a:rPr lang="ru-RU" dirty="0" smtClean="0"/>
              <a:t>- научить детей различать основные цвета;</a:t>
            </a:r>
          </a:p>
          <a:p>
            <a:r>
              <a:rPr lang="ru-RU" dirty="0" smtClean="0"/>
              <a:t>- познакомить детей с величиной и формой предметов;</a:t>
            </a:r>
          </a:p>
          <a:p>
            <a:r>
              <a:rPr lang="ru-RU" dirty="0" smtClean="0"/>
              <a:t>- сформировать навыки самостоятельной деятельности;</a:t>
            </a:r>
          </a:p>
          <a:p>
            <a:r>
              <a:rPr lang="ru-RU" dirty="0" smtClean="0"/>
              <a:t>- повысить самооценку детей, их уверенность в себе;</a:t>
            </a:r>
          </a:p>
          <a:p>
            <a:r>
              <a:rPr lang="ru-RU" dirty="0" smtClean="0"/>
              <a:t>- развить творческие способности, любознательность, наблюдательность;</a:t>
            </a:r>
          </a:p>
          <a:p>
            <a:r>
              <a:rPr lang="ru-RU" dirty="0" smtClean="0"/>
              <a:t>- сплотить детский коллектив.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1"/>
            <a:ext cx="7344816" cy="688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cs typeface="Aharoni" pitchFamily="2" charset="-79"/>
              </a:rPr>
              <a:t>Формы работы на 2022-2023 уч. г.</a:t>
            </a:r>
          </a:p>
          <a:p>
            <a:pPr algn="ctr"/>
            <a:r>
              <a:rPr lang="ru-RU" sz="1000" b="1" dirty="0" smtClean="0">
                <a:solidFill>
                  <a:srgbClr val="FF0000"/>
                </a:solidFill>
                <a:cs typeface="Aharoni" pitchFamily="2" charset="-79"/>
              </a:rPr>
              <a:t>Сентябрь</a:t>
            </a:r>
          </a:p>
          <a:p>
            <a:pPr lvl="0">
              <a:defRPr/>
            </a:pP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С детьми: </a:t>
            </a:r>
            <a:r>
              <a:rPr lang="ru-RU" sz="1000" dirty="0" smtClean="0">
                <a:solidFill>
                  <a:prstClr val="black"/>
                </a:solidFill>
              </a:rPr>
              <a:t>Игры </a:t>
            </a:r>
            <a:r>
              <a:rPr lang="ru-RU" sz="1000" dirty="0">
                <a:solidFill>
                  <a:prstClr val="black"/>
                </a:solidFill>
              </a:rPr>
              <a:t>на развитие  мелкой </a:t>
            </a:r>
            <a:r>
              <a:rPr lang="ru-RU" sz="1000" dirty="0" smtClean="0">
                <a:solidFill>
                  <a:prstClr val="black"/>
                </a:solidFill>
              </a:rPr>
              <a:t>моторики</a:t>
            </a:r>
          </a:p>
          <a:p>
            <a:pPr lvl="0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С родителями</a:t>
            </a:r>
            <a:r>
              <a:rPr lang="ru-RU" sz="1000" dirty="0" smtClean="0">
                <a:solidFill>
                  <a:srgbClr val="FF0000"/>
                </a:solidFill>
              </a:rPr>
              <a:t>: </a:t>
            </a:r>
            <a:r>
              <a:rPr lang="ru-RU" sz="1050" dirty="0">
                <a:solidFill>
                  <a:prstClr val="black"/>
                </a:solidFill>
              </a:rPr>
              <a:t>Демонстрация игры «Чудо-юбочка</a:t>
            </a:r>
            <a:r>
              <a:rPr lang="ru-RU" sz="1050" dirty="0" smtClean="0">
                <a:solidFill>
                  <a:prstClr val="black"/>
                </a:solidFill>
              </a:rPr>
              <a:t>»</a:t>
            </a:r>
            <a:endParaRPr lang="ru-RU" sz="1000" dirty="0" smtClean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Октябрь</a:t>
            </a:r>
          </a:p>
          <a:p>
            <a:pPr lvl="0"/>
            <a:r>
              <a:rPr lang="ru-RU" sz="1000" b="1" dirty="0" smtClean="0">
                <a:solidFill>
                  <a:srgbClr val="FF0000"/>
                </a:solidFill>
              </a:rPr>
              <a:t>С детьми</a:t>
            </a:r>
            <a:r>
              <a:rPr lang="ru-RU" sz="1000" dirty="0" smtClean="0">
                <a:solidFill>
                  <a:srgbClr val="FF0000"/>
                </a:solidFill>
              </a:rPr>
              <a:t>: </a:t>
            </a:r>
            <a:r>
              <a:rPr lang="ru-RU" sz="800" dirty="0">
                <a:solidFill>
                  <a:prstClr val="black"/>
                </a:solidFill>
              </a:rPr>
              <a:t>Игры на развитие тактильных ощущений. </a:t>
            </a:r>
            <a:endParaRPr lang="ru-RU" sz="1050" dirty="0">
              <a:solidFill>
                <a:prstClr val="black"/>
              </a:solidFill>
            </a:endParaRPr>
          </a:p>
          <a:p>
            <a:pPr lvl="0" algn="just">
              <a:defRPr/>
            </a:pP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С родителями: </a:t>
            </a:r>
            <a:r>
              <a:rPr lang="ru-RU" sz="900" dirty="0">
                <a:solidFill>
                  <a:prstClr val="black"/>
                </a:solidFill>
              </a:rPr>
              <a:t>Оформление папки-передвижки « Дидактические игры по сенсорному развитию</a:t>
            </a:r>
            <a:r>
              <a:rPr lang="ru-RU" sz="900" dirty="0" smtClean="0">
                <a:solidFill>
                  <a:prstClr val="black"/>
                </a:solidFill>
              </a:rPr>
              <a:t>»</a:t>
            </a:r>
          </a:p>
          <a:p>
            <a:pPr lvl="0" algn="ctr">
              <a:defRPr/>
            </a:pPr>
            <a:endParaRPr lang="ru-RU" sz="900" dirty="0" smtClean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Ноябрь</a:t>
            </a:r>
            <a:endParaRPr lang="ru-RU" sz="1000" b="1" dirty="0">
              <a:solidFill>
                <a:srgbClr val="FF0000"/>
              </a:solidFill>
            </a:endParaRPr>
          </a:p>
          <a:p>
            <a:pPr lvl="0"/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С детьми: </a:t>
            </a:r>
            <a:r>
              <a:rPr lang="ru-RU" sz="900" dirty="0">
                <a:solidFill>
                  <a:prstClr val="black"/>
                </a:solidFill>
              </a:rPr>
              <a:t>Игры на развитие тактильных ощущений. </a:t>
            </a:r>
            <a:endParaRPr lang="ru-RU" sz="1200" b="1" i="1" dirty="0" smtClean="0">
              <a:solidFill>
                <a:srgbClr val="FF0000"/>
              </a:solidFill>
              <a:cs typeface="Aharoni" pitchFamily="2" charset="-79"/>
            </a:endParaRPr>
          </a:p>
          <a:p>
            <a:pPr lvl="0" algn="just">
              <a:defRPr/>
            </a:pP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С родители: </a:t>
            </a:r>
            <a:r>
              <a:rPr lang="ru-RU" sz="900" dirty="0" smtClean="0">
                <a:solidFill>
                  <a:prstClr val="black"/>
                </a:solidFill>
              </a:rPr>
              <a:t>Анкетирование </a:t>
            </a:r>
            <a:r>
              <a:rPr lang="ru-RU" sz="900" dirty="0">
                <a:solidFill>
                  <a:prstClr val="black"/>
                </a:solidFill>
              </a:rPr>
              <a:t>родителей. </a:t>
            </a:r>
            <a:endParaRPr lang="ru-RU" sz="1200" b="1" i="1" dirty="0" smtClean="0">
              <a:solidFill>
                <a:srgbClr val="FF0000"/>
              </a:solidFill>
              <a:cs typeface="Aharoni" pitchFamily="2" charset="-79"/>
            </a:endParaRPr>
          </a:p>
          <a:p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С педагогами:</a:t>
            </a:r>
            <a:r>
              <a:rPr lang="ru-RU" sz="900" dirty="0">
                <a:solidFill>
                  <a:prstClr val="black"/>
                </a:solidFill>
              </a:rPr>
              <a:t> Демонстрация игры «Чудо-юбочка» </a:t>
            </a:r>
            <a:endParaRPr lang="ru-RU" sz="900" b="1" i="1" dirty="0">
              <a:solidFill>
                <a:prstClr val="black"/>
              </a:solidFill>
              <a:cs typeface="Aharoni" pitchFamily="2" charset="-79"/>
            </a:endParaRPr>
          </a:p>
          <a:p>
            <a:pPr algn="ctr"/>
            <a:r>
              <a:rPr lang="ru-RU" sz="900" b="1" i="1" dirty="0" smtClean="0">
                <a:solidFill>
                  <a:prstClr val="black"/>
                </a:solidFill>
                <a:cs typeface="Aharoni" pitchFamily="2" charset="-79"/>
              </a:rPr>
              <a:t>    </a:t>
            </a:r>
            <a:r>
              <a:rPr lang="ru-RU" sz="1000" b="1" dirty="0" smtClean="0">
                <a:solidFill>
                  <a:srgbClr val="FF0000"/>
                </a:solidFill>
                <a:cs typeface="Aharoni" pitchFamily="2" charset="-79"/>
              </a:rPr>
              <a:t>Декабрь</a:t>
            </a:r>
          </a:p>
          <a:p>
            <a:pPr lvl="0">
              <a:defRPr/>
            </a:pPr>
            <a:r>
              <a:rPr lang="ru-RU" sz="1200" b="1" i="1" dirty="0">
                <a:solidFill>
                  <a:srgbClr val="FF0000"/>
                </a:solidFill>
                <a:cs typeface="Aharoni" pitchFamily="2" charset="-79"/>
              </a:rPr>
              <a:t>С детьми</a:t>
            </a: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: </a:t>
            </a:r>
            <a:r>
              <a:rPr lang="ru-RU" sz="900" dirty="0">
                <a:solidFill>
                  <a:prstClr val="black"/>
                </a:solidFill>
              </a:rPr>
              <a:t>Игры и упражнения для закрепления понятия формы</a:t>
            </a:r>
            <a:r>
              <a:rPr lang="ru-RU" sz="900" dirty="0" smtClean="0">
                <a:solidFill>
                  <a:prstClr val="black"/>
                </a:solidFill>
              </a:rPr>
              <a:t>.</a:t>
            </a:r>
            <a:endParaRPr lang="ru-RU" sz="1200" b="1" i="1" dirty="0">
              <a:solidFill>
                <a:srgbClr val="FF0000"/>
              </a:solidFill>
              <a:cs typeface="Aharoni" pitchFamily="2" charset="-79"/>
            </a:endParaRPr>
          </a:p>
          <a:p>
            <a:pPr lvl="0" algn="just">
              <a:defRPr/>
            </a:pPr>
            <a:r>
              <a:rPr lang="ru-RU" sz="1200" b="1" i="1" dirty="0">
                <a:solidFill>
                  <a:srgbClr val="FF0000"/>
                </a:solidFill>
                <a:cs typeface="Aharoni" pitchFamily="2" charset="-79"/>
              </a:rPr>
              <a:t>С родители</a:t>
            </a: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: </a:t>
            </a:r>
            <a:r>
              <a:rPr lang="ru-RU" sz="900" dirty="0">
                <a:solidFill>
                  <a:prstClr val="black"/>
                </a:solidFill>
              </a:rPr>
              <a:t>Проведение индивидуальных бесед и консультаций с родителями</a:t>
            </a:r>
            <a:r>
              <a:rPr lang="ru-RU" sz="900" dirty="0" smtClean="0">
                <a:solidFill>
                  <a:prstClr val="black"/>
                </a:solidFill>
              </a:rPr>
              <a:t>.</a:t>
            </a:r>
          </a:p>
          <a:p>
            <a:pPr lvl="0" algn="ctr">
              <a:defRPr/>
            </a:pPr>
            <a:endParaRPr lang="ru-RU" sz="9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000" b="1" dirty="0" err="1" smtClean="0">
                <a:solidFill>
                  <a:srgbClr val="FF0000"/>
                </a:solidFill>
              </a:rPr>
              <a:t>Янваврь</a:t>
            </a:r>
            <a:endParaRPr lang="ru-RU" sz="1000" b="1" dirty="0" smtClean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ru-RU" sz="1200" b="1" i="1" dirty="0">
                <a:solidFill>
                  <a:srgbClr val="FF0000"/>
                </a:solidFill>
                <a:cs typeface="Aharoni" pitchFamily="2" charset="-79"/>
              </a:rPr>
              <a:t>С детьми: </a:t>
            </a:r>
            <a:r>
              <a:rPr lang="ru-RU" sz="900" dirty="0">
                <a:solidFill>
                  <a:prstClr val="black"/>
                </a:solidFill>
              </a:rPr>
              <a:t>Игры и упражнения на закрепления понятия величины</a:t>
            </a:r>
            <a:r>
              <a:rPr lang="ru-RU" sz="900" dirty="0" smtClean="0">
                <a:solidFill>
                  <a:prstClr val="black"/>
                </a:solidFill>
              </a:rPr>
              <a:t>.</a:t>
            </a:r>
            <a:endParaRPr lang="ru-RU" sz="1200" b="1" i="1" dirty="0" smtClean="0">
              <a:solidFill>
                <a:srgbClr val="FF0000"/>
              </a:solidFill>
              <a:cs typeface="Aharoni" pitchFamily="2" charset="-79"/>
            </a:endParaRPr>
          </a:p>
          <a:p>
            <a:pPr lvl="0">
              <a:defRPr/>
            </a:pP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С </a:t>
            </a:r>
            <a:r>
              <a:rPr lang="ru-RU" sz="1200" b="1" i="1" dirty="0">
                <a:solidFill>
                  <a:srgbClr val="FF0000"/>
                </a:solidFill>
                <a:cs typeface="Aharoni" pitchFamily="2" charset="-79"/>
              </a:rPr>
              <a:t>родители</a:t>
            </a: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: </a:t>
            </a:r>
            <a:r>
              <a:rPr lang="ru-RU" sz="900" dirty="0">
                <a:solidFill>
                  <a:prstClr val="black"/>
                </a:solidFill>
              </a:rPr>
              <a:t>Участие родителей в изготовлении дидактических игр и демонстрационного материала.</a:t>
            </a:r>
          </a:p>
          <a:p>
            <a:pPr lvl="0">
              <a:defRPr/>
            </a:pPr>
            <a:endParaRPr lang="ru-RU" sz="900" dirty="0" smtClean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Февраль</a:t>
            </a:r>
          </a:p>
          <a:p>
            <a:pPr lvl="0">
              <a:defRPr/>
            </a:pPr>
            <a:r>
              <a:rPr lang="ru-RU" sz="1200" b="1" i="1" dirty="0">
                <a:solidFill>
                  <a:srgbClr val="FF0000"/>
                </a:solidFill>
                <a:cs typeface="Aharoni" pitchFamily="2" charset="-79"/>
              </a:rPr>
              <a:t>С детьми: </a:t>
            </a:r>
            <a:r>
              <a:rPr lang="ru-RU" sz="900" dirty="0">
                <a:solidFill>
                  <a:prstClr val="black"/>
                </a:solidFill>
              </a:rPr>
              <a:t>Занятие  с использованием дидактических игр по сенсорному развитию</a:t>
            </a:r>
            <a:r>
              <a:rPr lang="ru-RU" sz="900" dirty="0" smtClean="0">
                <a:solidFill>
                  <a:prstClr val="black"/>
                </a:solidFill>
              </a:rPr>
              <a:t>.</a:t>
            </a:r>
            <a:endParaRPr lang="ru-RU" sz="1200" b="1" i="1" dirty="0">
              <a:solidFill>
                <a:srgbClr val="FF0000"/>
              </a:solidFill>
              <a:cs typeface="Aharoni" pitchFamily="2" charset="-79"/>
            </a:endParaRPr>
          </a:p>
          <a:p>
            <a:pPr lvl="0">
              <a:defRPr/>
            </a:pPr>
            <a:r>
              <a:rPr lang="ru-RU" sz="1200" b="1" i="1" dirty="0">
                <a:solidFill>
                  <a:srgbClr val="FF0000"/>
                </a:solidFill>
                <a:cs typeface="Aharoni" pitchFamily="2" charset="-79"/>
              </a:rPr>
              <a:t>С родители: </a:t>
            </a:r>
            <a:r>
              <a:rPr lang="ru-RU" sz="900" dirty="0">
                <a:solidFill>
                  <a:prstClr val="black"/>
                </a:solidFill>
              </a:rPr>
              <a:t>Консультацию  «Развитие сенсорных способностей у детей через дидактические игры».</a:t>
            </a:r>
          </a:p>
          <a:p>
            <a:pPr lvl="0">
              <a:defRPr/>
            </a:pPr>
            <a:endParaRPr lang="ru-RU" sz="900" dirty="0" smtClean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Март</a:t>
            </a:r>
          </a:p>
          <a:p>
            <a:pPr lvl="0">
              <a:defRPr/>
            </a:pPr>
            <a:r>
              <a:rPr lang="ru-RU" sz="1200" b="1" i="1" dirty="0">
                <a:solidFill>
                  <a:srgbClr val="FF0000"/>
                </a:solidFill>
                <a:cs typeface="Aharoni" pitchFamily="2" charset="-79"/>
              </a:rPr>
              <a:t>С детьми</a:t>
            </a: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:</a:t>
            </a:r>
            <a:r>
              <a:rPr lang="ru-RU" sz="900" dirty="0">
                <a:solidFill>
                  <a:prstClr val="black"/>
                </a:solidFill>
              </a:rPr>
              <a:t> Дидактические игры и упражнения на закрепление счёта</a:t>
            </a:r>
            <a:r>
              <a:rPr lang="ru-RU" sz="900" dirty="0" smtClean="0">
                <a:solidFill>
                  <a:prstClr val="black"/>
                </a:solidFill>
              </a:rPr>
              <a:t>.</a:t>
            </a:r>
            <a:endParaRPr lang="ru-RU" sz="1200" b="1" i="1" dirty="0">
              <a:solidFill>
                <a:srgbClr val="FF0000"/>
              </a:solidFill>
              <a:cs typeface="Aharoni" pitchFamily="2" charset="-79"/>
            </a:endParaRPr>
          </a:p>
          <a:p>
            <a:pPr lvl="0" algn="just">
              <a:defRPr/>
            </a:pPr>
            <a:r>
              <a:rPr lang="ru-RU" sz="1200" b="1" i="1" dirty="0" smtClean="0">
                <a:solidFill>
                  <a:srgbClr val="FF0000"/>
                </a:solidFill>
                <a:cs typeface="Aharoni" pitchFamily="2" charset="-79"/>
              </a:rPr>
              <a:t>С педагогами: </a:t>
            </a:r>
            <a:r>
              <a:rPr lang="ru-RU" sz="900" dirty="0">
                <a:solidFill>
                  <a:prstClr val="black"/>
                </a:solidFill>
              </a:rPr>
              <a:t>Выставка игр и пособий по </a:t>
            </a:r>
            <a:r>
              <a:rPr lang="ru-RU" sz="900" dirty="0" smtClean="0">
                <a:solidFill>
                  <a:prstClr val="black"/>
                </a:solidFill>
              </a:rPr>
              <a:t>познавательному развитию</a:t>
            </a:r>
          </a:p>
          <a:p>
            <a:pPr lvl="0" algn="ctr">
              <a:defRPr/>
            </a:pPr>
            <a:endParaRPr lang="ru-RU" sz="9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000" b="1" i="1" dirty="0" smtClean="0">
                <a:solidFill>
                  <a:srgbClr val="FF0000"/>
                </a:solidFill>
                <a:cs typeface="Aharoni" pitchFamily="2" charset="-79"/>
              </a:rPr>
              <a:t>Апрель</a:t>
            </a:r>
          </a:p>
          <a:p>
            <a:pPr lvl="0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С детьми: </a:t>
            </a:r>
            <a:r>
              <a:rPr lang="ru-RU" sz="900" dirty="0" smtClean="0">
                <a:solidFill>
                  <a:prstClr val="black"/>
                </a:solidFill>
              </a:rPr>
              <a:t>Игры </a:t>
            </a:r>
            <a:r>
              <a:rPr lang="ru-RU" sz="900" dirty="0">
                <a:solidFill>
                  <a:prstClr val="black"/>
                </a:solidFill>
              </a:rPr>
              <a:t>и упражнения на закрепление формы и величины по </a:t>
            </a:r>
            <a:r>
              <a:rPr lang="ru-RU" sz="900" dirty="0" smtClean="0">
                <a:solidFill>
                  <a:prstClr val="black"/>
                </a:solidFill>
              </a:rPr>
              <a:t>ФЭМП</a:t>
            </a:r>
          </a:p>
          <a:p>
            <a:pPr lvl="0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С </a:t>
            </a:r>
            <a:r>
              <a:rPr lang="ru-RU" sz="1000" b="1" dirty="0" err="1" smtClean="0">
                <a:solidFill>
                  <a:srgbClr val="FF0000"/>
                </a:solidFill>
              </a:rPr>
              <a:t>родителямим</a:t>
            </a:r>
            <a:r>
              <a:rPr lang="ru-RU" sz="1000" b="1" dirty="0" smtClean="0">
                <a:solidFill>
                  <a:srgbClr val="FF0000"/>
                </a:solidFill>
              </a:rPr>
              <a:t>: </a:t>
            </a:r>
            <a:r>
              <a:rPr lang="ru-RU" sz="900" dirty="0">
                <a:solidFill>
                  <a:prstClr val="black"/>
                </a:solidFill>
              </a:rPr>
              <a:t>Проведение родительского собрания «Путешествие в страну  Математику»</a:t>
            </a:r>
          </a:p>
          <a:p>
            <a:pPr lvl="0"/>
            <a:endParaRPr lang="ru-RU" sz="11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Май</a:t>
            </a:r>
          </a:p>
          <a:p>
            <a:pPr lvl="0">
              <a:defRPr/>
            </a:pPr>
            <a:r>
              <a:rPr lang="ru-RU" sz="1000" b="1" dirty="0" smtClean="0">
                <a:solidFill>
                  <a:srgbClr val="FF0000"/>
                </a:solidFill>
              </a:rPr>
              <a:t>С детьми: </a:t>
            </a:r>
            <a:r>
              <a:rPr lang="ru-RU" sz="900" dirty="0">
                <a:solidFill>
                  <a:prstClr val="black"/>
                </a:solidFill>
              </a:rPr>
              <a:t>Игры и упражнения на закрепление порядковых числительных</a:t>
            </a:r>
            <a:r>
              <a:rPr lang="ru-RU" sz="800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sz="1000" b="1" dirty="0" smtClean="0">
                <a:solidFill>
                  <a:srgbClr val="FF0000"/>
                </a:solidFill>
              </a:rPr>
              <a:t>С родителями: </a:t>
            </a:r>
            <a:r>
              <a:rPr lang="ru-RU" sz="900" dirty="0">
                <a:solidFill>
                  <a:prstClr val="black"/>
                </a:solidFill>
              </a:rPr>
              <a:t>Беседа «Закрепляем с детьми порядковые числительные дома</a:t>
            </a:r>
            <a:endParaRPr lang="ru-RU" sz="10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ru-RU" sz="1000" b="1" dirty="0" smtClean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ru-RU" sz="800" dirty="0">
                <a:solidFill>
                  <a:prstClr val="black"/>
                </a:solidFill>
              </a:rPr>
              <a:t>С</a:t>
            </a:r>
            <a:r>
              <a:rPr lang="ru-RU" sz="800" dirty="0" smtClean="0">
                <a:solidFill>
                  <a:prstClr val="black"/>
                </a:solidFill>
              </a:rPr>
              <a:t>.</a:t>
            </a:r>
            <a:endParaRPr lang="ru-RU" sz="800" dirty="0">
              <a:solidFill>
                <a:prstClr val="black"/>
              </a:solidFill>
            </a:endParaRPr>
          </a:p>
          <a:p>
            <a:endParaRPr lang="ru-RU" b="1" i="1" dirty="0">
              <a:solidFill>
                <a:srgbClr val="FF0000"/>
              </a:solidFill>
              <a:cs typeface="Aharoni" pitchFamily="2" charset="-79"/>
            </a:endParaRPr>
          </a:p>
          <a:p>
            <a:pPr algn="ctr"/>
            <a:r>
              <a:rPr lang="ru-RU" b="1" i="1" dirty="0" smtClean="0">
                <a:cs typeface="Aharoni" pitchFamily="2" charset="-79"/>
              </a:rPr>
              <a:t>.</a:t>
            </a:r>
            <a:endParaRPr lang="ru-RU" b="1" i="1" dirty="0">
              <a:cs typeface="Aharoni" pitchFamily="2" charset="-79"/>
            </a:endParaRPr>
          </a:p>
        </p:txBody>
      </p:sp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2448272"/>
          </a:xfrm>
        </p:spPr>
        <p:txBody>
          <a:bodyPr>
            <a:normAutofit/>
          </a:bodyPr>
          <a:lstStyle/>
          <a:p>
            <a:r>
              <a:rPr lang="ru-RU" sz="5300" b="1" i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53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5300" b="1" i="1" dirty="0" smtClean="0">
                <a:solidFill>
                  <a:srgbClr val="C00000"/>
                </a:solidFill>
                <a:latin typeface="Georgia" pitchFamily="18" charset="0"/>
              </a:rPr>
              <a:t>Мои сертификаты</a:t>
            </a:r>
            <a:endParaRPr lang="ru-RU" sz="53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95104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6831">
            <a:off x="773478" y="475893"/>
            <a:ext cx="2421007" cy="3329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3655" y="2968001"/>
            <a:ext cx="2456735" cy="3378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811">
            <a:off x="5385985" y="497904"/>
            <a:ext cx="2496318" cy="3312685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2120">
            <a:off x="849578" y="310106"/>
            <a:ext cx="2567201" cy="3530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4302">
            <a:off x="5731733" y="552944"/>
            <a:ext cx="2580048" cy="3289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84985"/>
            <a:ext cx="4320480" cy="2592288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95" y="1069004"/>
            <a:ext cx="8600697" cy="113877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«Орудием и посредником воспитания должна быть любовь»</a:t>
            </a:r>
          </a:p>
          <a:p>
            <a:pPr algn="r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6350" stA="60000" endA="900" endPos="58000" dir="5400000" sy="-100000" algn="bl" rotWithShape="0"/>
                </a:effectLst>
              </a:rPr>
              <a:t>В. Г. Белинский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C:\Users\1\Desktop\SAM_2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73600" y="-11201400"/>
            <a:ext cx="10800000" cy="7200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Мой девиз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595">
            <a:off x="5934208" y="2611018"/>
            <a:ext cx="2091574" cy="3169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20888"/>
            <a:ext cx="4075221" cy="25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7332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</a:rPr>
              <a:t>Публикации </a:t>
            </a:r>
            <a:endParaRPr lang="ru-RU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22" y="1268760"/>
            <a:ext cx="2850756" cy="4032448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>                Поощрения и награды</a:t>
            </a:r>
            <a:b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1. Благодарственное </a:t>
            </a:r>
            <a:r>
              <a:rPr lang="ru-RU" sz="1600" b="1" i="1" dirty="0">
                <a:solidFill>
                  <a:srgbClr val="C00000"/>
                </a:solidFill>
                <a:latin typeface="+mn-lt"/>
              </a:rPr>
              <a:t>письмо от заведующего ГБДОУ «Детский </a:t>
            </a: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сад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+mn-lt"/>
              </a:rPr>
              <a:t>«Сказочный» З. И. </a:t>
            </a: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Мержоевой-2018 г.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2. Диплом о прохождении обучения на форуме «Педагоги России»- 2019 г.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3. Почётная грамота Министра образования и науки РИ- 2020 г.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4. Диплом за участие в серии семинаров «Современные методы организации 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воспитательного процесса в детском саду»-2023 г.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5. Благодарность заведующего ГБДОУ «Детский сад № 7 г. </a:t>
            </a:r>
            <a:r>
              <a:rPr lang="ru-RU" sz="1600" b="1" i="1" dirty="0" err="1" smtClean="0">
                <a:solidFill>
                  <a:srgbClr val="C00000"/>
                </a:solidFill>
                <a:latin typeface="+mn-lt"/>
              </a:rPr>
              <a:t>Сунжа</a:t>
            </a: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 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«Радуга детства» </a:t>
            </a:r>
            <a:r>
              <a:rPr lang="ru-RU" sz="1600" b="1" i="1" dirty="0" err="1" smtClean="0">
                <a:solidFill>
                  <a:srgbClr val="C00000"/>
                </a:solidFill>
                <a:latin typeface="+mn-lt"/>
              </a:rPr>
              <a:t>Евлоевой</a:t>
            </a: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 Н. С.-2023 г.  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+mn-lt"/>
              </a:rPr>
              <a:t>6. Диплом за 1 место в онлайн-конкурсе профессионального мастерства «Лучший Воспитатель года»</a:t>
            </a:r>
            <a:br>
              <a:rPr lang="ru-RU" sz="1600" b="1" i="1" dirty="0" smtClean="0">
                <a:solidFill>
                  <a:srgbClr val="C00000"/>
                </a:solidFill>
                <a:latin typeface="+mn-lt"/>
              </a:rPr>
            </a:br>
            <a: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Georgia" pitchFamily="18" charset="0"/>
              </a:rPr>
              <a:t>  </a:t>
            </a:r>
            <a:endParaRPr lang="ru-RU" sz="32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4" name="Melodiya_-_Dlya_slajd_shou_ili_prezentacij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audio>
              <p:cMediaNode numSld="35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35">
                <p:cTn id="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8964">
            <a:off x="683568" y="476672"/>
            <a:ext cx="2160240" cy="2970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820">
            <a:off x="5892125" y="593829"/>
            <a:ext cx="2523382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2815"/>
            <a:ext cx="2653436" cy="3649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3541">
            <a:off x="539552" y="3789040"/>
            <a:ext cx="1728192" cy="24002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273">
            <a:off x="5580112" y="3873126"/>
            <a:ext cx="1752109" cy="24096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82" y="3700438"/>
            <a:ext cx="2085482" cy="2868151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3568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«Я воспитатель, а значит я актриса, </a:t>
            </a:r>
            <a:b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во мне сто  лиц,</a:t>
            </a:r>
            <a:b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Georgia" pitchFamily="18" charset="0"/>
              </a:rPr>
              <a:t>и тысяча ролей…»</a:t>
            </a:r>
            <a:endParaRPr lang="ru-RU" sz="24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07">
            <a:off x="324812" y="1153547"/>
            <a:ext cx="2715339" cy="2705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6803">
            <a:off x="5933174" y="1330184"/>
            <a:ext cx="2846512" cy="2316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40" y="1345588"/>
            <a:ext cx="2316395" cy="2850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92" y="3777195"/>
            <a:ext cx="3136375" cy="2292922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1020">
            <a:off x="305156" y="825713"/>
            <a:ext cx="3310032" cy="2482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442">
            <a:off x="4864379" y="572929"/>
            <a:ext cx="3600400" cy="27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38" y="4017756"/>
            <a:ext cx="2000916" cy="2000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41" y="3567894"/>
            <a:ext cx="2649603" cy="1987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80861"/>
            <a:ext cx="1728192" cy="2304256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3370213" cy="22480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09765" y="1816738"/>
            <a:ext cx="5126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Завершить хочу </a:t>
            </a:r>
            <a:r>
              <a:rPr lang="ru-RU" b="1" i="1" smtClean="0">
                <a:latin typeface="Arial Black" panose="020B0A04020102020204" pitchFamily="34" charset="0"/>
                <a:cs typeface="Aharoni" panose="02010803020104030203" pitchFamily="2" charset="-79"/>
              </a:rPr>
              <a:t>словами  </a:t>
            </a:r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девиза нашего детского сада:</a:t>
            </a:r>
          </a:p>
          <a:p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«Радуга детства»- обитель тепла,</a:t>
            </a:r>
          </a:p>
          <a:p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Дети здесь счастливы будут всегда!»</a:t>
            </a:r>
          </a:p>
          <a:p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А я вместе со своими коллегами</a:t>
            </a:r>
          </a:p>
          <a:p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дела</a:t>
            </a:r>
            <a:r>
              <a:rPr lang="ru-RU" b="1" i="1" dirty="0">
                <a:latin typeface="Arial Black" panose="020B0A04020102020204" pitchFamily="34" charset="0"/>
                <a:cs typeface="Aharoni" panose="02010803020104030203" pitchFamily="2" charset="-79"/>
              </a:rPr>
              <a:t>ю</a:t>
            </a:r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b="1" i="1" dirty="0">
                <a:latin typeface="Arial Black" panose="020B0A04020102020204" pitchFamily="34" charset="0"/>
                <a:cs typeface="Aharoni" panose="02010803020104030203" pitchFamily="2" charset="-79"/>
              </a:rPr>
              <a:t>и</a:t>
            </a:r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буду делать всё, чтобы </a:t>
            </a:r>
          </a:p>
          <a:p>
            <a:r>
              <a:rPr lang="ru-RU" b="1" i="1" dirty="0">
                <a:latin typeface="Arial Black" panose="020B0A04020102020204" pitchFamily="34" charset="0"/>
                <a:cs typeface="Aharoni" panose="02010803020104030203" pitchFamily="2" charset="-79"/>
              </a:rPr>
              <a:t>н</a:t>
            </a:r>
            <a:r>
              <a:rPr lang="ru-RU" b="1" i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аши воспитанники были счастливы!</a:t>
            </a:r>
            <a:endParaRPr lang="ru-RU" b="1" i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9051" b="37400"/>
          <a:stretch/>
        </p:blipFill>
        <p:spPr>
          <a:xfrm>
            <a:off x="972632" y="3645024"/>
            <a:ext cx="3154660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b="12201"/>
          <a:stretch/>
        </p:blipFill>
        <p:spPr>
          <a:xfrm>
            <a:off x="5148064" y="4220040"/>
            <a:ext cx="1728192" cy="20581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18" y="188640"/>
            <a:ext cx="1427383" cy="19031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4" y="188640"/>
            <a:ext cx="1425500" cy="19006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65527862"/>
      </p:ext>
    </p:extLst>
  </p:cSld>
  <p:clrMapOvr>
    <a:masterClrMapping/>
  </p:clrMapOvr>
  <p:transition spd="slow" advClick="0" advTm="150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Мое педагогическое кредо</a:t>
            </a:r>
            <a:b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«Чтобы дети тебя любили и понимали, надо в душе самому быть ребёнком»</a:t>
            </a:r>
            <a:endParaRPr lang="ru-RU" sz="27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3927" y="3338625"/>
            <a:ext cx="53428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6455">
            <a:off x="539551" y="2420888"/>
            <a:ext cx="3825052" cy="2868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218">
            <a:off x="5292080" y="2598482"/>
            <a:ext cx="2933827" cy="285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4685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88640"/>
            <a:ext cx="7134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Обо мне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692696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Я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191" y="1362053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527" y="1823718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276872"/>
            <a:ext cx="5511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5018" y="2671043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9298" y="3132708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8018" y="3594373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Т</a:t>
            </a:r>
            <a:endParaRPr lang="ru-RU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08891" y="404489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А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04029" y="4468914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Т</a:t>
            </a:r>
            <a:endParaRPr lang="ru-RU" sz="5400" b="0" cap="none" spc="0" dirty="0">
              <a:ln w="0"/>
              <a:solidFill>
                <a:srgbClr val="00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4917390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Е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31956" y="5478327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79469" y="5814803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Ь</a:t>
            </a:r>
            <a:endParaRPr lang="ru-RU" sz="5400" b="1" cap="none" spc="0" dirty="0">
              <a:ln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88224" y="692696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…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5035" y="1302799"/>
            <a:ext cx="3972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75470" y="174771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12370" y="259845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52833" y="2132154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099277" y="4803539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572000" y="435645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050677" y="3894788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671596" y="348109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148863" y="3060118"/>
            <a:ext cx="415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64317" y="5379055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249369" y="5741472"/>
            <a:ext cx="415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616" y="155679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вежливая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91680" y="2060848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оптимистичная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9752" y="2420888"/>
            <a:ext cx="115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смелая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43808" y="2852936"/>
            <a:ext cx="1762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порядочная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19872" y="3356992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искренняя</a:t>
            </a:r>
            <a:endParaRPr lang="ru-RU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46298" y="3825726"/>
            <a:ext cx="1751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творческая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3074" y="4265547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активная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22859" y="4706807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FF00"/>
                </a:solidFill>
              </a:rPr>
              <a:t>терпеливая</a:t>
            </a:r>
            <a:endParaRPr lang="ru-RU" sz="2400" b="1" i="1" dirty="0">
              <a:solidFill>
                <a:srgbClr val="00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36096" y="50851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 естественная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77851" y="5668141"/>
            <a:ext cx="203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Люблю детей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06836" y="6096201"/>
            <a:ext cx="112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66"/>
                </a:solidFill>
              </a:rPr>
              <a:t>мягкая</a:t>
            </a:r>
            <a:endParaRPr lang="ru-RU" sz="2400" b="1" i="1" dirty="0">
              <a:solidFill>
                <a:srgbClr val="FF00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78" y="1630732"/>
            <a:ext cx="1588555" cy="20048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39" y="1611405"/>
            <a:ext cx="1731685" cy="9740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22" y="2660551"/>
            <a:ext cx="1611191" cy="21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41532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7272808" cy="3168352"/>
          </a:xfrm>
        </p:spPr>
        <p:txBody>
          <a:bodyPr vert="horz"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Раздел №1</a:t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Информационная </a:t>
            </a: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карта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haroni" pitchFamily="2" charset="-79"/>
              </a:rPr>
              <a:t> </a:t>
            </a:r>
            <a:r>
              <a:rPr lang="ru-RU" dirty="0" smtClean="0">
                <a:latin typeface="Georgia" pitchFamily="18" charset="0"/>
                <a:cs typeface="Aharoni" pitchFamily="2" charset="-79"/>
              </a:rPr>
              <a:t/>
            </a:r>
            <a:br>
              <a:rPr lang="ru-RU" dirty="0" smtClean="0">
                <a:latin typeface="Georgia" pitchFamily="18" charset="0"/>
                <a:cs typeface="Aharoni" pitchFamily="2" charset="-79"/>
              </a:rPr>
            </a:br>
            <a:endParaRPr lang="ru-RU" dirty="0">
              <a:latin typeface="Georgia" pitchFamily="18" charset="0"/>
              <a:cs typeface="Aharoni" pitchFamily="2" charset="-79"/>
            </a:endParaRPr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image.jimcdn.com/app/cms/image/transf/none/path/s25ecc1f5a6601a99/image/ied77d382ab42a90e/version/1388751179/imag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844824"/>
            <a:ext cx="1008112" cy="1344151"/>
          </a:xfrm>
          <a:prstGeom prst="rect">
            <a:avLst/>
          </a:prstGeom>
          <a:noFill/>
        </p:spPr>
      </p:pic>
      <p:pic>
        <p:nvPicPr>
          <p:cNvPr id="25608" name="Picture 8" descr="http://s12.rimg.info/fe3f006486ffb595a1d362f6d8297c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1800225" cy="971551"/>
          </a:xfrm>
          <a:prstGeom prst="rect">
            <a:avLst/>
          </a:prstGeom>
          <a:noFill/>
        </p:spPr>
      </p:pic>
      <p:pic>
        <p:nvPicPr>
          <p:cNvPr id="25602" name="Picture 2" descr="http://s7.hostingkartinok.com/uploads/images/2014/10/4fa1c8b66841ad760a62d38f06f6237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1540636" cy="14401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18864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i="1" u="sng" dirty="0" smtClean="0"/>
              <a:t>ФИО</a:t>
            </a:r>
            <a:r>
              <a:rPr lang="ru-RU" b="1" i="1" dirty="0" smtClean="0"/>
              <a:t> </a:t>
            </a:r>
          </a:p>
          <a:p>
            <a:pPr algn="ctr"/>
            <a:r>
              <a:rPr lang="ru-RU" b="1" i="1" dirty="0" smtClean="0"/>
              <a:t> </a:t>
            </a:r>
            <a:r>
              <a:rPr lang="ru-RU" b="1" i="1" dirty="0" err="1" smtClean="0"/>
              <a:t>Дзейтова</a:t>
            </a:r>
            <a:r>
              <a:rPr lang="ru-RU" b="1" i="1" dirty="0" smtClean="0"/>
              <a:t> Лидия Исаевна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6056" y="908720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2</a:t>
            </a:r>
            <a:r>
              <a:rPr lang="ru-RU" sz="2000" b="1" i="1" u="sng" dirty="0" smtClean="0"/>
              <a:t>.  Дата рождения</a:t>
            </a:r>
            <a:r>
              <a:rPr lang="ru-RU" sz="2000" b="1" i="1" dirty="0" smtClean="0"/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entury Gothic" pitchFamily="34" charset="0"/>
              </a:rPr>
              <a:t>14.12.1980 г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556792"/>
            <a:ext cx="49685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3. </a:t>
            </a:r>
            <a:r>
              <a:rPr lang="ru-RU" sz="2000" b="1" i="1" u="sng" dirty="0" smtClean="0"/>
              <a:t> Образование </a:t>
            </a:r>
            <a:r>
              <a:rPr lang="ru-RU" sz="2000" b="1" i="1" dirty="0" smtClean="0"/>
              <a:t> 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Среднее профессиональное: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ФГОУ «Назрановский политехнический колледж» 2008 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Специальность: «Педагогика и методика начального образования»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Квалификация: «Учитель начальных классов»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2204864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4. </a:t>
            </a:r>
            <a:r>
              <a:rPr lang="ru-RU" b="1" i="1" u="sng" dirty="0" smtClean="0"/>
              <a:t> Должность 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Воспитатель ГБДОУ «</a:t>
            </a:r>
            <a:r>
              <a:rPr lang="ru-RU" b="1" dirty="0" err="1" smtClean="0">
                <a:solidFill>
                  <a:srgbClr val="002060"/>
                </a:solidFill>
                <a:latin typeface="Century Gothic" pitchFamily="34" charset="0"/>
              </a:rPr>
              <a:t>Деский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 сад № 7 г. </a:t>
            </a:r>
            <a:r>
              <a:rPr lang="ru-RU" b="1" dirty="0" err="1" smtClean="0">
                <a:solidFill>
                  <a:srgbClr val="002060"/>
                </a:solidFill>
                <a:latin typeface="Century Gothic" pitchFamily="34" charset="0"/>
              </a:rPr>
              <a:t>Сунжа</a:t>
            </a:r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 «Радуга детства»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4005064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5. </a:t>
            </a:r>
            <a:r>
              <a:rPr lang="ru-RU" b="1" i="1" u="sng" dirty="0" smtClean="0"/>
              <a:t>Стаж</a:t>
            </a:r>
            <a:r>
              <a:rPr lang="ru-RU" b="1" i="1" dirty="0" smtClean="0"/>
              <a:t>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Общий -14лет; педагогический – 14 лет; в должности – 10 лет.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4365104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6. </a:t>
            </a:r>
            <a:r>
              <a:rPr lang="ru-RU" b="1" i="1" u="sng" dirty="0" smtClean="0"/>
              <a:t> Награда </a:t>
            </a:r>
            <a:endParaRPr lang="ru-RU" i="1" dirty="0" smtClean="0"/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Почетная грамота</a:t>
            </a:r>
            <a:endParaRPr lang="ru-RU" b="1" i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Century Gothic" pitchFamily="34" charset="0"/>
              </a:rPr>
              <a:t>Министра образования и науки РИ от 24.12.2020 г., №55</a:t>
            </a:r>
            <a:endParaRPr lang="ru-RU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5610" name="Picture 10" descr="http://img-fotki.yandex.ru/get/5628/181450557.6f/0_ab62f_c7a54245_ori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2924944"/>
            <a:ext cx="1512168" cy="15121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4644008" y="3212976"/>
            <a:ext cx="288032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91880" y="3645024"/>
            <a:ext cx="2592288" cy="20162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rgbClr val="002060"/>
                </a:solidFill>
              </a:rPr>
              <a:t>Диплом 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</a:rPr>
              <a:t>Назрановский политехнический колледж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</a:rPr>
              <a:t>2008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7" y="384549"/>
            <a:ext cx="3798385" cy="282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2587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79512" y="2852936"/>
            <a:ext cx="3059832" cy="3096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2924944"/>
            <a:ext cx="30963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Удостоверение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о повышении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квалификации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«Современные тенденции развития дошкольного образования в условиях введения ФГОС ДО»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72 часов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14.12.2017 г. 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2195736" y="2492896"/>
            <a:ext cx="576064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47864" y="2780928"/>
            <a:ext cx="2736304" cy="33843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 smtClean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56176" y="2852936"/>
            <a:ext cx="2736304" cy="3096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499992" y="2492896"/>
            <a:ext cx="360040" cy="28803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020272" y="2492896"/>
            <a:ext cx="360040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275856" y="2780928"/>
            <a:ext cx="288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Удостоверение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о повышении квалификации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«Управление ДОО в современных условиях подготовки к введению ФГОС ДО»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72 часа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27.03.2014 г.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228184" y="2852936"/>
            <a:ext cx="2700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Удостоверение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о повышении квалификации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«Развитие продуктивных видов детской деятельности при обучении русскому языку как неродному»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72 часа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28.08.2013 г.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6575">
            <a:off x="591560" y="-71871"/>
            <a:ext cx="2075835" cy="2854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1353">
            <a:off x="2878778" y="584353"/>
            <a:ext cx="3248289" cy="15966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9654">
            <a:off x="6397369" y="139430"/>
            <a:ext cx="1959790" cy="2695288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2695</TotalTime>
  <Words>861</Words>
  <Application>Microsoft Office PowerPoint</Application>
  <PresentationFormat>Экран (4:3)</PresentationFormat>
  <Paragraphs>192</Paragraphs>
  <Slides>35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Aharoni</vt:lpstr>
      <vt:lpstr>Arial</vt:lpstr>
      <vt:lpstr>Arial Black</vt:lpstr>
      <vt:lpstr>Century Gothic</vt:lpstr>
      <vt:lpstr>Georgia</vt:lpstr>
      <vt:lpstr>Times New Roman</vt:lpstr>
      <vt:lpstr>Тема Office</vt:lpstr>
      <vt:lpstr>Презентация PowerPoint</vt:lpstr>
      <vt:lpstr>«Воспитателем, как и художником, нужно родиться». Карл Мария фон Вебер </vt:lpstr>
      <vt:lpstr>Мой девиз</vt:lpstr>
      <vt:lpstr>  Мое педагогическое кредо «Чтобы дети тебя любили и понимали, надо в душе самому быть ребёнком»</vt:lpstr>
      <vt:lpstr>Презентация PowerPoint</vt:lpstr>
      <vt:lpstr>Раздел №1 Информационная карта  </vt:lpstr>
      <vt:lpstr>Презентация PowerPoint</vt:lpstr>
      <vt:lpstr>Презентация PowerPoint</vt:lpstr>
      <vt:lpstr>Презентация PowerPoint</vt:lpstr>
      <vt:lpstr>Раздел №2 Результаты  педагогической  деятельности </vt:lpstr>
      <vt:lpstr>Мы обучаемся</vt:lpstr>
      <vt:lpstr>Участие в неделе педагогического мастерства</vt:lpstr>
      <vt:lpstr>Открытое занятие по математике  в старшей группе   «Путешествие в страну Математики» Дата проведения: 14.10.2022 г.</vt:lpstr>
      <vt:lpstr>Выставки и конкурсы</vt:lpstr>
      <vt:lpstr>Взаимодействие с родителями</vt:lpstr>
      <vt:lpstr>Презентация PowerPoint</vt:lpstr>
      <vt:lpstr>  Участие воспитанников в  мероприятиях</vt:lpstr>
      <vt:lpstr>Мероприятия в рамках года педагога и наставника</vt:lpstr>
      <vt:lpstr>Региональный конкурс рисунков «Мой любимый воспитатель»</vt:lpstr>
      <vt:lpstr>                     Участие воспитанников в конкурсах   1. Общесадовский конкурс рисунков «Мир космоса»-1 место, апрель 2023 г. 2. Общесадовский конкурс чтецов, посвящённый неделе детской книги- 1 место, апрель 2022 г. 3. Всероссийский дистанционный конкурс «Милая мамочка моя»- 1 место, ноябрь 2022 г. 4. Всероссийская онлайн-олимпиада «Что мы знаем о войне»-1 место, май 2023 г Всероссийский конкурс рисунков «Мой любимый воспитатель»-1 место, май 2023 г. </vt:lpstr>
      <vt:lpstr>Презентация PowerPoint</vt:lpstr>
      <vt:lpstr>Раздел №3 «Научно - методическая деятельность» </vt:lpstr>
      <vt:lpstr>Презентация PowerPoint</vt:lpstr>
      <vt:lpstr>Презентация PowerPoint</vt:lpstr>
      <vt:lpstr>Самообразование педагога</vt:lpstr>
      <vt:lpstr>Презентация PowerPoint</vt:lpstr>
      <vt:lpstr> Мои сертификаты</vt:lpstr>
      <vt:lpstr>Презентация PowerPoint</vt:lpstr>
      <vt:lpstr>Презентация PowerPoint</vt:lpstr>
      <vt:lpstr>Публикации </vt:lpstr>
      <vt:lpstr>                        Поощрения и награды  1. Благодарственное письмо от заведующего ГБДОУ «Детский сад  «Сказочный» З. И. Мержоевой-2018 г. 2. Диплом о прохождении обучения на форуме «Педагоги России»- 2019 г. 3. Почётная грамота Министра образования и науки РИ- 2020 г. 4. Диплом за участие в серии семинаров «Современные методы организации  воспитательного процесса в детском саду»-2023 г. 5. Благодарность заведующего ГБДОУ «Детский сад № 7 г. Сунжа  «Радуга детства» Евлоевой Н. С.-2023 г.   6. Диплом за 1 место в онлайн-конкурсе профессионального мастерства «Лучший Воспитатель года»    </vt:lpstr>
      <vt:lpstr>Презентация PowerPoint</vt:lpstr>
      <vt:lpstr>«Я воспитатель, а значит я актриса,  во мне сто  лиц, и тысяча ролей…»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М</cp:lastModifiedBy>
  <cp:revision>282</cp:revision>
  <dcterms:created xsi:type="dcterms:W3CDTF">2013-07-29T17:42:42Z</dcterms:created>
  <dcterms:modified xsi:type="dcterms:W3CDTF">2023-06-26T13:18:27Z</dcterms:modified>
</cp:coreProperties>
</file>